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  <p:sldId id="259" r:id="rId10"/>
    <p:sldId id="265" r:id="rId11"/>
  </p:sldIdLst>
  <p:sldSz cx="18288000" cy="10287000"/>
  <p:notesSz cx="6858000" cy="9144000"/>
  <p:embeddedFontLst>
    <p:embeddedFont>
      <p:font typeface="TT Hove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C3D57-9DEA-CFD3-32FE-3A93BBF3DC9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163" y="6926262"/>
            <a:ext cx="4064963" cy="3460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5DA7BB-52A7-726C-A60A-E0A08BF2764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6356350"/>
            <a:ext cx="5037562" cy="4289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27406"/>
            <a:ext cx="16230600" cy="301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57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HAB (Harmful Algal Bloom) Detection System</a:t>
            </a:r>
          </a:p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Team : Gradient Descents</a:t>
            </a:r>
          </a:p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Week 2 Updates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0408" y="3566162"/>
            <a:ext cx="3577530" cy="175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endParaRPr lang="en-US" sz="506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7095"/>
              </a:lnSpc>
              <a:spcBef>
                <a:spcPct val="0"/>
              </a:spcBef>
            </a:pPr>
            <a:endParaRPr lang="en-US" sz="506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292377"/>
            <a:ext cx="17094783" cy="289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4"/>
              </a:lnSpc>
            </a:pPr>
            <a:r>
              <a:rPr lang="en-US" sz="30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Objectives :</a:t>
            </a:r>
          </a:p>
          <a:p>
            <a:pPr marL="599820" lvl="1" indent="-299910" algn="just">
              <a:lnSpc>
                <a:spcPts val="4584"/>
              </a:lnSpc>
              <a:buFont typeface="Arial"/>
              <a:buChar char="•"/>
            </a:pPr>
            <a:r>
              <a:rPr lang="en-US" sz="277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Analyze and visualize environmental data related to cyanobacterial blooms</a:t>
            </a:r>
          </a:p>
          <a:p>
            <a:pPr marL="599820" lvl="1" indent="-299910" algn="just">
              <a:lnSpc>
                <a:spcPts val="4584"/>
              </a:lnSpc>
              <a:buFont typeface="Arial"/>
              <a:buChar char="•"/>
            </a:pPr>
            <a:r>
              <a:rPr lang="en-US" sz="277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Identify high-risk periods and regions using patterns from historical data</a:t>
            </a:r>
          </a:p>
          <a:p>
            <a:pPr marL="599820" lvl="1" indent="-299910" algn="just">
              <a:lnSpc>
                <a:spcPts val="4584"/>
              </a:lnSpc>
              <a:buFont typeface="Arial"/>
              <a:buChar char="•"/>
            </a:pPr>
            <a:r>
              <a:rPr lang="en-US" sz="277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Train machine learning models to predict severity levels of HAB</a:t>
            </a:r>
          </a:p>
          <a:p>
            <a:pPr marL="599820" lvl="1" indent="-299910" algn="just">
              <a:lnSpc>
                <a:spcPts val="4584"/>
              </a:lnSpc>
              <a:buFont typeface="Arial"/>
              <a:buChar char="•"/>
            </a:pPr>
            <a:r>
              <a:rPr lang="en-US" sz="277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Build an interactive frontend dashboard for users to explore and query the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B6226-923E-8550-7FDA-2DD2C36E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249961-C0CE-034A-CBD5-3D6C4957247C}"/>
              </a:ext>
            </a:extLst>
          </p:cNvPr>
          <p:cNvSpPr/>
          <p:nvPr/>
        </p:nvSpPr>
        <p:spPr>
          <a:xfrm>
            <a:off x="15729664" y="7267206"/>
            <a:ext cx="5038858" cy="4289328"/>
          </a:xfrm>
          <a:custGeom>
            <a:avLst/>
            <a:gdLst/>
            <a:ahLst/>
            <a:cxnLst/>
            <a:rect l="l" t="t" r="r" b="b"/>
            <a:pathLst>
              <a:path w="5038858" h="428932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A7DF9A0-3003-55A9-13D9-FDD759450F82}"/>
              </a:ext>
            </a:extLst>
          </p:cNvPr>
          <p:cNvSpPr txBox="1"/>
          <p:nvPr/>
        </p:nvSpPr>
        <p:spPr>
          <a:xfrm>
            <a:off x="1028700" y="2270760"/>
            <a:ext cx="16230600" cy="35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4644" lvl="1" algn="l">
              <a:lnSpc>
                <a:spcPts val="5579"/>
              </a:lnSpc>
            </a:pPr>
            <a:r>
              <a:rPr lang="en-IN" sz="30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S. Gupta, E. Gelbart, R. Gupta, K. </a:t>
            </a:r>
            <a:r>
              <a:rPr lang="en-IN" sz="3099" b="1" dirty="0" err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Wetstone</a:t>
            </a:r>
            <a:r>
              <a:rPr lang="en-IN" sz="30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, and E. Dorne (2024). Cyanobacteria Aggregated Manual Labels Dataset (NASA and </a:t>
            </a:r>
            <a:r>
              <a:rPr lang="en-IN" sz="3099" b="1" dirty="0" err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DrivenData</a:t>
            </a:r>
            <a:r>
              <a:rPr lang="en-IN" sz="30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). </a:t>
            </a:r>
            <a:r>
              <a:rPr lang="en-IN" sz="3099" b="1" dirty="0" err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SeaBASS</a:t>
            </a:r>
            <a:r>
              <a:rPr lang="en-IN" sz="30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. http://dx.doi.org/10.5067/SeaBASS/CAML/DATA001</a:t>
            </a:r>
          </a:p>
          <a:p>
            <a:pPr algn="l">
              <a:lnSpc>
                <a:spcPts val="5579"/>
              </a:lnSpc>
            </a:pPr>
            <a:endParaRPr lang="en-IN" sz="3099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5579"/>
              </a:lnSpc>
            </a:pPr>
            <a:endParaRPr lang="en-IN" sz="3099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2696E0-CF19-B4B6-C2B8-0DE115525171}"/>
              </a:ext>
            </a:extLst>
          </p:cNvPr>
          <p:cNvSpPr txBox="1"/>
          <p:nvPr/>
        </p:nvSpPr>
        <p:spPr>
          <a:xfrm>
            <a:off x="4931271" y="550140"/>
            <a:ext cx="8425458" cy="8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8369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94167" y="1825343"/>
            <a:ext cx="10099666" cy="640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4"/>
              </a:lnSpc>
            </a:pPr>
            <a:r>
              <a:rPr lang="en-US" sz="27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Backend</a:t>
            </a:r>
          </a:p>
          <a:p>
            <a:pPr marL="537356" lvl="1" indent="-268678" algn="just">
              <a:lnSpc>
                <a:spcPts val="3882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Cleaned and structured dataset from multiple sources</a:t>
            </a:r>
          </a:p>
          <a:p>
            <a:pPr marL="537356" lvl="1" indent="-268678" algn="just">
              <a:lnSpc>
                <a:spcPts val="3882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Added engineered features (season, time, date)</a:t>
            </a:r>
          </a:p>
          <a:p>
            <a:pPr marL="537356" lvl="1" indent="-268678" algn="just">
              <a:lnSpc>
                <a:spcPts val="3882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Severity levels classified into 5-point scale</a:t>
            </a:r>
          </a:p>
          <a:p>
            <a:pPr algn="just">
              <a:lnSpc>
                <a:spcPts val="3484"/>
              </a:lnSpc>
            </a:pPr>
            <a:endParaRPr lang="en-US" sz="248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just">
              <a:lnSpc>
                <a:spcPts val="3484"/>
              </a:lnSpc>
            </a:pPr>
            <a:r>
              <a:rPr lang="en-US" sz="27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Modeling</a:t>
            </a:r>
          </a:p>
          <a:p>
            <a:pPr marL="537356" lvl="1" indent="-268678" algn="just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Tree-based classifiers (Random Forest, </a:t>
            </a:r>
            <a:r>
              <a:rPr lang="en-US" sz="2488" b="1" dirty="0" err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XGBoost</a:t>
            </a: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) evaluated</a:t>
            </a:r>
          </a:p>
          <a:p>
            <a:pPr marL="537356" lvl="1" indent="-268678" algn="just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Chosen model will be integrated into the prediction API</a:t>
            </a:r>
          </a:p>
          <a:p>
            <a:pPr algn="just">
              <a:lnSpc>
                <a:spcPts val="3484"/>
              </a:lnSpc>
            </a:pPr>
            <a:endParaRPr lang="en-US" sz="248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just">
              <a:lnSpc>
                <a:spcPts val="3484"/>
              </a:lnSpc>
            </a:pPr>
            <a:r>
              <a:rPr lang="en-US" sz="27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</a:t>
            </a:r>
          </a:p>
          <a:p>
            <a:pPr marL="537356" lvl="1" indent="-268678" algn="just">
              <a:lnSpc>
                <a:spcPts val="3484"/>
              </a:lnSpc>
              <a:buFont typeface="Arial"/>
              <a:buChar char="•"/>
            </a:pPr>
            <a:r>
              <a:rPr lang="en-US" sz="2488" b="1" dirty="0" err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Streamlit</a:t>
            </a: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dashboard for visualization and user input</a:t>
            </a:r>
          </a:p>
          <a:p>
            <a:pPr marL="537356" lvl="1" indent="-268678" algn="just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Displays maps, seasonal trends, severity distribution</a:t>
            </a:r>
          </a:p>
          <a:p>
            <a:pPr algn="just">
              <a:lnSpc>
                <a:spcPts val="3484"/>
              </a:lnSpc>
            </a:pPr>
            <a:endParaRPr lang="en-US" sz="248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just">
              <a:lnSpc>
                <a:spcPts val="3484"/>
              </a:lnSpc>
              <a:spcBef>
                <a:spcPct val="0"/>
              </a:spcBef>
            </a:pPr>
            <a:endParaRPr lang="en-US" sz="2488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94167" y="550140"/>
            <a:ext cx="10099666" cy="8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Current System Architecture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58140" y="1346490"/>
            <a:ext cx="16230600" cy="726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9"/>
              </a:lnSpc>
            </a:pPr>
            <a:endParaRPr/>
          </a:p>
          <a:p>
            <a:pPr algn="l">
              <a:lnSpc>
                <a:spcPts val="5789"/>
              </a:lnSpc>
            </a:pPr>
            <a:endParaRPr/>
          </a:p>
          <a:p>
            <a:pPr marL="647697" lvl="1" indent="-323848" algn="l">
              <a:lnSpc>
                <a:spcPts val="5789"/>
              </a:lnSpc>
              <a:buFont typeface="Arial"/>
              <a:buChar char="•"/>
            </a:pPr>
            <a:r>
              <a:rPr lang="en-US" sz="2999" b="1" spc="1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Completed full EDA on cleaned dataset (abundance, severity, seasonal trends)</a:t>
            </a:r>
          </a:p>
          <a:p>
            <a:pPr marL="647697" lvl="1" indent="-323848" algn="l">
              <a:lnSpc>
                <a:spcPts val="5789"/>
              </a:lnSpc>
              <a:buFont typeface="Arial"/>
              <a:buChar char="•"/>
            </a:pPr>
            <a:r>
              <a:rPr lang="en-US" sz="2999" b="1" spc="1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Plotted spatial and seasonal severity patterns</a:t>
            </a:r>
          </a:p>
          <a:p>
            <a:pPr marL="647697" lvl="1" indent="-323848" algn="l">
              <a:lnSpc>
                <a:spcPts val="5789"/>
              </a:lnSpc>
              <a:buFont typeface="Arial"/>
              <a:buChar char="•"/>
            </a:pPr>
            <a:r>
              <a:rPr lang="en-US" sz="2999" b="1" spc="1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Added engineered features like log_abun, abundance_class, season, and is_near_water</a:t>
            </a:r>
          </a:p>
          <a:p>
            <a:pPr marL="647697" lvl="1" indent="-323848" algn="l">
              <a:lnSpc>
                <a:spcPts val="5789"/>
              </a:lnSpc>
              <a:buFont typeface="Arial"/>
              <a:buChar char="•"/>
            </a:pPr>
            <a:r>
              <a:rPr lang="en-US" sz="2999" b="1" spc="1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Evaluated multiple ML models, selected best-performing one</a:t>
            </a:r>
          </a:p>
          <a:p>
            <a:pPr marL="647697" lvl="1" indent="-323848" algn="l">
              <a:lnSpc>
                <a:spcPts val="5789"/>
              </a:lnSpc>
              <a:buFont typeface="Arial"/>
              <a:buChar char="•"/>
            </a:pPr>
            <a:r>
              <a:rPr lang="en-US" sz="2999" b="1" spc="1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Developed initial frontend dashboard with interactive visualizations</a:t>
            </a:r>
          </a:p>
          <a:p>
            <a:pPr algn="l">
              <a:lnSpc>
                <a:spcPts val="5789"/>
              </a:lnSpc>
            </a:pPr>
            <a:endParaRPr lang="en-US" sz="2999" b="1" spc="14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5789"/>
              </a:lnSpc>
            </a:pPr>
            <a:endParaRPr lang="en-US" sz="2999" b="1" spc="14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34395" y="292965"/>
            <a:ext cx="10819209" cy="112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1"/>
              </a:lnSpc>
            </a:pPr>
            <a:r>
              <a:rPr lang="en-US" sz="5068" b="1" spc="126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Progress Since Last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>
            <p:extLst>
              <p:ext uri="{D42A27DB-BD31-4B8C-83A1-F6EECF244321}">
                <p14:modId xmlns:p14="http://schemas.microsoft.com/office/powerpoint/2010/main" val="2542897351"/>
              </p:ext>
            </p:extLst>
          </p:nvPr>
        </p:nvGraphicFramePr>
        <p:xfrm>
          <a:off x="2819400" y="1765457"/>
          <a:ext cx="15715018" cy="675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859500" imgH="9893300" progId="Excel.Sheet.12">
                  <p:embed/>
                </p:oleObj>
              </mc:Choice>
              <mc:Fallback>
                <p:oleObj name="Worksheet" r:id="rId2" imgW="18859500" imgH="9893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9400" y="1765457"/>
                        <a:ext cx="15715018" cy="6756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842BEB2D-5118-E572-2E40-C6F2720ACE35}"/>
              </a:ext>
            </a:extLst>
          </p:cNvPr>
          <p:cNvSpPr txBox="1"/>
          <p:nvPr/>
        </p:nvSpPr>
        <p:spPr>
          <a:xfrm>
            <a:off x="4094167" y="550140"/>
            <a:ext cx="10099666" cy="8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Members Task Update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C6A3-E707-064F-D2BD-45412851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1E9DB730-5AE1-AFEC-370B-E5F500EE3F29}"/>
              </a:ext>
            </a:extLst>
          </p:cNvPr>
          <p:cNvSpPr txBox="1"/>
          <p:nvPr/>
        </p:nvSpPr>
        <p:spPr>
          <a:xfrm>
            <a:off x="4094167" y="550140"/>
            <a:ext cx="10099666" cy="8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8F0F4-019F-9279-93CE-9D0EF455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43100"/>
            <a:ext cx="13411200" cy="72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DD06A-2919-E1D6-D19F-6AAF6CC9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B899985C-EBB6-B0BD-EC00-5007817C1A99}"/>
              </a:ext>
            </a:extLst>
          </p:cNvPr>
          <p:cNvSpPr txBox="1"/>
          <p:nvPr/>
        </p:nvSpPr>
        <p:spPr>
          <a:xfrm>
            <a:off x="4094167" y="550140"/>
            <a:ext cx="10099666" cy="8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566FA-8447-B955-2DE7-E4F69678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3360937"/>
            <a:ext cx="8132214" cy="5348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130B1-2424-59DC-EDD4-F2700F0B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792848"/>
            <a:ext cx="6961130" cy="2937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E20D1-2271-32BF-1011-5D2E654C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577359"/>
            <a:ext cx="5486400" cy="40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3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4EB27-C854-75CF-DDCC-623158CA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2511-6120-702A-ECC1-0C05D0EE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18410"/>
            <a:ext cx="8077200" cy="5250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7E2F4-87AA-E429-9C03-29B6B8CA6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8410"/>
            <a:ext cx="8077200" cy="525018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01F8C5E-225B-EA59-F936-426FACFD455E}"/>
              </a:ext>
            </a:extLst>
          </p:cNvPr>
          <p:cNvSpPr txBox="1"/>
          <p:nvPr/>
        </p:nvSpPr>
        <p:spPr>
          <a:xfrm>
            <a:off x="4094167" y="550140"/>
            <a:ext cx="10099666" cy="8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336926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F0EA1-32BE-30E9-F319-1D14EEED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7CA99-E9A4-6546-E9FB-FD6EDCA0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1714499"/>
            <a:ext cx="5791200" cy="5825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DB6CB-79ED-570C-D2A2-A95D51C3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26" t="4891" r="6641" b="8536"/>
          <a:stretch>
            <a:fillRect/>
          </a:stretch>
        </p:blipFill>
        <p:spPr>
          <a:xfrm>
            <a:off x="1985180" y="1932136"/>
            <a:ext cx="5410201" cy="54102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2C5B13-96A6-5002-1506-9A08CFA4018D}"/>
              </a:ext>
            </a:extLst>
          </p:cNvPr>
          <p:cNvSpPr/>
          <p:nvPr/>
        </p:nvSpPr>
        <p:spPr>
          <a:xfrm>
            <a:off x="10440537" y="4002206"/>
            <a:ext cx="6096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9FB80-61DD-F697-C681-0140A4E99BB4}"/>
              </a:ext>
            </a:extLst>
          </p:cNvPr>
          <p:cNvCxnSpPr/>
          <p:nvPr/>
        </p:nvCxnSpPr>
        <p:spPr>
          <a:xfrm flipH="1" flipV="1">
            <a:off x="1947081" y="1932136"/>
            <a:ext cx="8534400" cy="207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6745DF-14AF-F823-0E6E-14CDF9C7B90B}"/>
              </a:ext>
            </a:extLst>
          </p:cNvPr>
          <p:cNvCxnSpPr>
            <a:cxnSpLocks/>
          </p:cNvCxnSpPr>
          <p:nvPr/>
        </p:nvCxnSpPr>
        <p:spPr>
          <a:xfrm flipH="1" flipV="1">
            <a:off x="7391401" y="1945674"/>
            <a:ext cx="3658736" cy="20752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68B62-A713-B22F-D72A-97C88E414BB9}"/>
              </a:ext>
            </a:extLst>
          </p:cNvPr>
          <p:cNvCxnSpPr>
            <a:cxnSpLocks/>
          </p:cNvCxnSpPr>
          <p:nvPr/>
        </p:nvCxnSpPr>
        <p:spPr>
          <a:xfrm flipH="1">
            <a:off x="7391401" y="4764206"/>
            <a:ext cx="3633715" cy="25678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1E3B5-2BC2-9C6E-B041-56F11319BC25}"/>
              </a:ext>
            </a:extLst>
          </p:cNvPr>
          <p:cNvCxnSpPr>
            <a:cxnSpLocks/>
          </p:cNvCxnSpPr>
          <p:nvPr/>
        </p:nvCxnSpPr>
        <p:spPr>
          <a:xfrm flipH="1">
            <a:off x="1981200" y="4720968"/>
            <a:ext cx="8459337" cy="26111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71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7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9664" y="7267206"/>
            <a:ext cx="5038858" cy="4289328"/>
          </a:xfrm>
          <a:custGeom>
            <a:avLst/>
            <a:gdLst/>
            <a:ahLst/>
            <a:cxnLst/>
            <a:rect l="l" t="t" r="r" b="b"/>
            <a:pathLst>
              <a:path w="5038858" h="428932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70760"/>
            <a:ext cx="16230600" cy="55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9"/>
              </a:lnSpc>
            </a:pPr>
            <a:endParaRPr/>
          </a:p>
          <a:p>
            <a:pPr marL="669288" lvl="1" indent="-334644" algn="l">
              <a:lnSpc>
                <a:spcPts val="5579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Integrate final ML model into backend</a:t>
            </a:r>
          </a:p>
          <a:p>
            <a:pPr marL="669288" lvl="1" indent="-334644" algn="l">
              <a:lnSpc>
                <a:spcPts val="5579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Add inference pipeline to allow predictions from user-uploaded data</a:t>
            </a:r>
          </a:p>
          <a:p>
            <a:pPr marL="669288" lvl="1" indent="-334644" algn="l">
              <a:lnSpc>
                <a:spcPts val="5579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Add map-based filters to dashboard for better usability</a:t>
            </a:r>
          </a:p>
          <a:p>
            <a:pPr marL="669288" lvl="1" indent="-334644" algn="l">
              <a:lnSpc>
                <a:spcPts val="5579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Package the system and document the GitHub repo properly</a:t>
            </a:r>
          </a:p>
          <a:p>
            <a:pPr marL="669288" lvl="1" indent="-334644" algn="l">
              <a:lnSpc>
                <a:spcPts val="5579"/>
              </a:lnSpc>
              <a:buFont typeface="Arial"/>
              <a:buChar char="•"/>
            </a:pPr>
            <a:r>
              <a:rPr lang="en-US" sz="30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Prepare a final demo video and walkthrough</a:t>
            </a:r>
          </a:p>
          <a:p>
            <a:pPr algn="l">
              <a:lnSpc>
                <a:spcPts val="5579"/>
              </a:lnSpc>
            </a:pPr>
            <a:endParaRPr lang="en-US" sz="3099" b="1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5579"/>
              </a:lnSpc>
            </a:pPr>
            <a:endParaRPr lang="en-US" sz="3099" b="1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31271" y="550140"/>
            <a:ext cx="8425458" cy="8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Plans for the Coming Week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291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TT Hoves Bold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Bold Nature Watercolor Illustrative The Ocean Life Beneath the Surface Presentation</dc:title>
  <cp:lastModifiedBy>Dharmik Vara</cp:lastModifiedBy>
  <cp:revision>5</cp:revision>
  <dcterms:created xsi:type="dcterms:W3CDTF">2006-08-16T00:00:00Z</dcterms:created>
  <dcterms:modified xsi:type="dcterms:W3CDTF">2025-06-17T09:33:52Z</dcterms:modified>
  <dc:identifier>DAGqjgs6ctI</dc:identifier>
</cp:coreProperties>
</file>